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3" r:id="rId1"/>
  </p:sldMasterIdLst>
  <p:notesMasterIdLst>
    <p:notesMasterId r:id="rId32"/>
  </p:notesMasterIdLst>
  <p:sldIdLst>
    <p:sldId id="304" r:id="rId2"/>
    <p:sldId id="256" r:id="rId3"/>
    <p:sldId id="262" r:id="rId4"/>
    <p:sldId id="257" r:id="rId5"/>
    <p:sldId id="258" r:id="rId6"/>
    <p:sldId id="260" r:id="rId7"/>
    <p:sldId id="266" r:id="rId8"/>
    <p:sldId id="267" r:id="rId9"/>
    <p:sldId id="263" r:id="rId10"/>
    <p:sldId id="259" r:id="rId11"/>
    <p:sldId id="265" r:id="rId12"/>
    <p:sldId id="268" r:id="rId13"/>
    <p:sldId id="269" r:id="rId14"/>
    <p:sldId id="298" r:id="rId15"/>
    <p:sldId id="272" r:id="rId16"/>
    <p:sldId id="273" r:id="rId17"/>
    <p:sldId id="275" r:id="rId18"/>
    <p:sldId id="277" r:id="rId19"/>
    <p:sldId id="279" r:id="rId20"/>
    <p:sldId id="281" r:id="rId21"/>
    <p:sldId id="283" r:id="rId22"/>
    <p:sldId id="285" r:id="rId23"/>
    <p:sldId id="288" r:id="rId24"/>
    <p:sldId id="290" r:id="rId25"/>
    <p:sldId id="291" r:id="rId26"/>
    <p:sldId id="293" r:id="rId27"/>
    <p:sldId id="300" r:id="rId28"/>
    <p:sldId id="297" r:id="rId29"/>
    <p:sldId id="303" r:id="rId30"/>
    <p:sldId id="264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8D80-EA81-4F2A-84A9-FD580E69BC92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9287-998E-476F-945B-15C5C3AC26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06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78C4-4D60-4E46-9395-551232AA843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09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54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40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0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1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49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2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8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8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5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27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5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06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041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98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88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268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2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D2CCAC-7627-4C44-8006-D7D7F7EDF6E1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BA4529-13D5-47D0-98EA-C1ACC04240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4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  <p:sldLayoutId id="21474842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kalite.cumhuriyet.edu.t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Katılım Formu İçin Lütfen QR Kodu Okutunuz</a:t>
            </a:r>
            <a:endParaRPr lang="tr-TR" sz="3200" dirty="0"/>
          </a:p>
        </p:txBody>
      </p:sp>
      <p:pic>
        <p:nvPicPr>
          <p:cNvPr id="6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1408" y="2434165"/>
            <a:ext cx="331787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YÖKAK Toplumsal Katkı Kalite Göstergeleri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16" t="38548" r="15897" b="39094"/>
          <a:stretch/>
        </p:blipFill>
        <p:spPr>
          <a:xfrm>
            <a:off x="1537855" y="2272144"/>
            <a:ext cx="9074727" cy="24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YÖK İzleme ve Değerlendirme Göstergeleri (Karne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Sosyal sorumluluk projesi </a:t>
            </a:r>
            <a:r>
              <a:rPr lang="tr-TR" dirty="0" smtClean="0"/>
              <a:t>sayısı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Sürekli Eğitim Merkezi (SEM) ve Dil Merkezi (DİLMER) tarafından mesleki eğitime yönelik verilen sertifika </a:t>
            </a:r>
            <a:r>
              <a:rPr lang="tr-TR" dirty="0" smtClean="0"/>
              <a:t>sayısı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Kariyer Merkezi çalışmaları kapsamında öğrenci ve mezunlara yönelik gerçekleştirilen faaliyet sayısı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831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YÖK İzleme </a:t>
            </a:r>
            <a:r>
              <a:rPr lang="tr-TR" sz="3200" b="1" dirty="0">
                <a:solidFill>
                  <a:srgbClr val="FF0000"/>
                </a:solidFill>
              </a:rPr>
              <a:t>ve Değerlendirme Göstergeleri (Karne</a:t>
            </a:r>
            <a:r>
              <a:rPr lang="tr-TR" sz="3200" b="1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Diğer kamu kurumları ile birlikte yürütülen proje </a:t>
            </a:r>
            <a:r>
              <a:rPr lang="tr-TR" dirty="0" smtClean="0"/>
              <a:t>sayısı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Dezavantajlı </a:t>
            </a:r>
            <a:r>
              <a:rPr lang="tr-TR" dirty="0"/>
              <a:t>gruplara yönelik sosyal entegrasyon ve kapsayıcılığa ilişkin yapılan faaliyet </a:t>
            </a:r>
            <a:r>
              <a:rPr lang="tr-TR" dirty="0" smtClean="0"/>
              <a:t>sayısı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Üniversitenin </a:t>
            </a:r>
            <a:r>
              <a:rPr lang="tr-TR" dirty="0"/>
              <a:t>aldığı engelsiz üniversite ödülü, engelsiz bayrak ödülü, engelsiz program nişanı ve engelli dostu ödülü </a:t>
            </a:r>
            <a:r>
              <a:rPr lang="tr-TR" dirty="0" smtClean="0"/>
              <a:t>sayısı</a:t>
            </a:r>
          </a:p>
        </p:txBody>
      </p:sp>
    </p:spTree>
    <p:extLst>
      <p:ext uri="{BB962C8B-B14F-4D97-AF65-F5344CB8AC3E}">
        <p14:creationId xmlns:p14="http://schemas.microsoft.com/office/powerpoint/2010/main" val="59906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YÖK İzleme </a:t>
            </a:r>
            <a:r>
              <a:rPr lang="tr-TR" sz="3200" b="1" dirty="0">
                <a:solidFill>
                  <a:srgbClr val="FF0000"/>
                </a:solidFill>
              </a:rPr>
              <a:t>ve Değerlendirme Göstergeleri (Karne</a:t>
            </a:r>
            <a:r>
              <a:rPr lang="tr-TR" sz="3200" b="1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Üniversitenin sıfır atık, yeşil kampüs ve çevrecilik alanlarında aldığı ödül sayısı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Üniversitenin </a:t>
            </a:r>
            <a:r>
              <a:rPr lang="tr-TR" dirty="0"/>
              <a:t>yeşil, çevreci üniversite endeksindeki sıralaması </a:t>
            </a:r>
          </a:p>
        </p:txBody>
      </p:sp>
    </p:spTree>
    <p:extLst>
      <p:ext uri="{BB962C8B-B14F-4D97-AF65-F5344CB8AC3E}">
        <p14:creationId xmlns:p14="http://schemas.microsoft.com/office/powerpoint/2010/main" val="827529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ÖZETLE;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223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Süreç Takipleri İçin KYS;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94" t="50688" r="27445" b="18099"/>
          <a:stretch/>
        </p:blipFill>
        <p:spPr>
          <a:xfrm>
            <a:off x="1346725" y="4198219"/>
            <a:ext cx="2032420" cy="170292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61500" t="5397" r="3361" b="72633"/>
          <a:stretch/>
        </p:blipFill>
        <p:spPr>
          <a:xfrm>
            <a:off x="6781800" y="4218038"/>
            <a:ext cx="4572000" cy="168310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581891" y="1177636"/>
            <a:ext cx="11014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b="1" dirty="0" smtClean="0">
                <a:solidFill>
                  <a:srgbClr val="002060"/>
                </a:solidFill>
              </a:rPr>
              <a:t>                           </a:t>
            </a:r>
          </a:p>
          <a:p>
            <a:endParaRPr lang="tr-TR" b="1" dirty="0">
              <a:solidFill>
                <a:srgbClr val="002060"/>
              </a:solidFill>
            </a:endParaRPr>
          </a:p>
          <a:p>
            <a:r>
              <a:rPr lang="tr-TR" b="1" dirty="0" smtClean="0">
                <a:solidFill>
                  <a:srgbClr val="002060"/>
                </a:solidFill>
              </a:rPr>
              <a:t>                      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                   e-yerleşke                                                                                https</a:t>
            </a:r>
            <a:r>
              <a:rPr lang="tr-TR" b="1" dirty="0">
                <a:solidFill>
                  <a:srgbClr val="002060"/>
                </a:solidFill>
              </a:rPr>
              <a:t>://kalite.cumhuriyet.edu.tr </a:t>
            </a:r>
            <a:r>
              <a:rPr lang="tr-TR" b="1" dirty="0" smtClean="0">
                <a:solidFill>
                  <a:srgbClr val="002060"/>
                </a:solidFill>
              </a:rPr>
              <a:t>                                                                                                  </a:t>
            </a:r>
          </a:p>
          <a:p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9012383" y="2885256"/>
            <a:ext cx="429212" cy="116443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218" y="2885256"/>
            <a:ext cx="46943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KYS Yetkisi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Yönetici Yetkisi </a:t>
            </a:r>
            <a:r>
              <a:rPr lang="tr-TR" dirty="0" smtClean="0"/>
              <a:t> – Rektör </a:t>
            </a:r>
            <a:r>
              <a:rPr lang="tr-TR" dirty="0"/>
              <a:t>Y</a:t>
            </a:r>
            <a:r>
              <a:rPr lang="tr-TR" dirty="0" smtClean="0"/>
              <a:t>rd.</a:t>
            </a:r>
            <a:endParaRPr lang="tr-TR" dirty="0" smtClean="0"/>
          </a:p>
          <a:p>
            <a:r>
              <a:rPr lang="tr-TR" dirty="0" smtClean="0"/>
              <a:t>Birim Sorumlusu Yetkisi    </a:t>
            </a:r>
          </a:p>
          <a:p>
            <a:r>
              <a:rPr lang="tr-TR" dirty="0" smtClean="0"/>
              <a:t>Toplantı Kayıt Yetkisi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392007" y="2784765"/>
            <a:ext cx="3464170" cy="1510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chemeClr val="tx1"/>
                </a:solidFill>
              </a:rPr>
              <a:t>Dekan/Müdür/Merkez Müdürü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Fakülte/YO/MYO Sekreteri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Daire Başkanı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Sağ Ayraç 6"/>
          <p:cNvSpPr/>
          <p:nvPr/>
        </p:nvSpPr>
        <p:spPr>
          <a:xfrm>
            <a:off x="4947141" y="3090496"/>
            <a:ext cx="808892" cy="9495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1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KYS </a:t>
            </a:r>
            <a:r>
              <a:rPr lang="tr-TR" sz="4000" b="1" dirty="0">
                <a:solidFill>
                  <a:srgbClr val="FF0000"/>
                </a:solidFill>
              </a:rPr>
              <a:t>MENÜLERİ</a:t>
            </a:r>
          </a:p>
          <a:p>
            <a:pPr marL="0" indent="0">
              <a:buNone/>
            </a:pP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3869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Gösterge Menüsü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5118"/>
            <a:ext cx="10515600" cy="41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Gösterge Menüsü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131" y="2092569"/>
            <a:ext cx="9674467" cy="38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0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TOPLUMSAL KATKI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b="1" dirty="0" smtClean="0">
                <a:solidFill>
                  <a:schemeClr val="accent2"/>
                </a:solidFill>
              </a:rPr>
              <a:t>Kalite Koordinatörlüğü</a:t>
            </a:r>
            <a:endParaRPr lang="tr-TR" sz="2800" b="1" dirty="0">
              <a:solidFill>
                <a:schemeClr val="accent2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0" y="462268"/>
            <a:ext cx="1344905" cy="13201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835" y="462268"/>
            <a:ext cx="1397743" cy="13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PUKÖ Menüsü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610" y="2557463"/>
            <a:ext cx="5770779" cy="3317875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565564" y="2535382"/>
            <a:ext cx="1413163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PUKÖ Menüsü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704" y="2521528"/>
            <a:ext cx="8354591" cy="1797085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665018" y="2632364"/>
            <a:ext cx="1253686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0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Örnek PUKÖ Döngüsü(Kapalı)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85"/>
          <a:stretch/>
        </p:blipFill>
        <p:spPr>
          <a:xfrm>
            <a:off x="838200" y="2285998"/>
            <a:ext cx="10515600" cy="354676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691446" y="3765162"/>
            <a:ext cx="580292" cy="282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</a:rPr>
              <a:t>Kapalı</a:t>
            </a:r>
            <a:endParaRPr lang="tr-T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Örnek PUKÖ Döngüsü (Açık)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5998"/>
            <a:ext cx="10515600" cy="28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Birim İç Değerlendirme Rapor Menüsü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391208"/>
            <a:ext cx="956636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Birim İç Değerlendirme Rapor Menüsü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Birim İç Değerlendirme Rapor Menüsü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599215"/>
            <a:ext cx="9601200" cy="3234370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7245928" y="2065815"/>
            <a:ext cx="374072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Rubrik</a:t>
            </a:r>
            <a:r>
              <a:rPr lang="tr-TR" b="1" dirty="0" smtClean="0">
                <a:solidFill>
                  <a:srgbClr val="FF0000"/>
                </a:solidFill>
              </a:rPr>
              <a:t> Değerlendirme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4902" y="2285999"/>
            <a:ext cx="7582195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Toplantı Kayıt Menüsü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381" y="2119745"/>
            <a:ext cx="6816437" cy="382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774067" cy="1492132"/>
          </a:xfrm>
        </p:spPr>
        <p:txBody>
          <a:bodyPr>
            <a:normAutofit fontScale="90000"/>
          </a:bodyPr>
          <a:lstStyle/>
          <a:p>
            <a:r>
              <a:rPr lang="tr-TR" sz="3200" dirty="0" smtClean="0">
                <a:solidFill>
                  <a:schemeClr val="accent2"/>
                </a:solidFill>
              </a:rPr>
              <a:t/>
            </a:r>
            <a:br>
              <a:rPr lang="tr-TR" sz="3200" dirty="0" smtClean="0">
                <a:solidFill>
                  <a:schemeClr val="accent2"/>
                </a:solidFill>
              </a:rPr>
            </a:br>
            <a:r>
              <a:rPr lang="tr-TR" sz="3200" dirty="0">
                <a:solidFill>
                  <a:schemeClr val="accent2"/>
                </a:solidFill>
              </a:rPr>
              <a:t/>
            </a:r>
            <a:br>
              <a:rPr lang="tr-TR" sz="3200" dirty="0">
                <a:solidFill>
                  <a:schemeClr val="accent2"/>
                </a:solidFill>
              </a:rPr>
            </a:br>
            <a:r>
              <a:rPr lang="tr-TR" sz="3200" dirty="0" smtClean="0">
                <a:solidFill>
                  <a:schemeClr val="accent2"/>
                </a:solidFill>
              </a:rPr>
              <a:t>Değerlendirme Anketi </a:t>
            </a:r>
            <a:r>
              <a:rPr lang="tr-TR" sz="3200" dirty="0">
                <a:solidFill>
                  <a:schemeClr val="accent2"/>
                </a:solidFill>
              </a:rPr>
              <a:t>İ</a:t>
            </a:r>
            <a:r>
              <a:rPr lang="tr-TR" sz="3200" dirty="0" smtClean="0">
                <a:solidFill>
                  <a:schemeClr val="accent2"/>
                </a:solidFill>
              </a:rPr>
              <a:t>çin </a:t>
            </a:r>
            <a:r>
              <a:rPr lang="tr-TR" sz="3200" dirty="0">
                <a:solidFill>
                  <a:schemeClr val="accent2"/>
                </a:solidFill>
              </a:rPr>
              <a:t>L</a:t>
            </a:r>
            <a:r>
              <a:rPr lang="tr-TR" sz="3200" dirty="0" smtClean="0">
                <a:solidFill>
                  <a:schemeClr val="accent2"/>
                </a:solidFill>
              </a:rPr>
              <a:t>ütfen QR Kodu Okutunuz</a:t>
            </a:r>
            <a:endParaRPr lang="tr-TR" sz="3200" dirty="0">
              <a:solidFill>
                <a:schemeClr val="accent2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262" y="2515900"/>
            <a:ext cx="331787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3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1" r="11599"/>
          <a:stretch/>
        </p:blipFill>
        <p:spPr>
          <a:xfrm>
            <a:off x="1482437" y="506686"/>
            <a:ext cx="9698182" cy="58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3900" b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https://kalite.cumhuriyet.edu.tr</a:t>
            </a:r>
            <a:endParaRPr lang="tr-TR" sz="3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tr-TR" sz="3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3900" b="1" dirty="0"/>
              <a:t> </a:t>
            </a:r>
            <a:r>
              <a:rPr lang="tr-TR" sz="3900" b="1" dirty="0" smtClean="0"/>
              <a:t>                                         </a:t>
            </a:r>
          </a:p>
          <a:p>
            <a:pPr marL="0" indent="0" algn="ctr">
              <a:buNone/>
            </a:pPr>
            <a:r>
              <a:rPr lang="tr-TR" sz="3900" b="1" dirty="0" smtClean="0"/>
              <a:t>  İç Hat: 3460-3461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 smtClean="0"/>
              <a:t>TEŞEKKÜR EDERİZ…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7301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328562" cy="1303867"/>
          </a:xfrm>
        </p:spPr>
        <p:txBody>
          <a:bodyPr>
            <a:noAutofit/>
          </a:bodyPr>
          <a:lstStyle/>
          <a:p>
            <a:pPr algn="l"/>
            <a:r>
              <a:rPr lang="tr-TR" sz="2400" b="1" dirty="0" smtClean="0">
                <a:solidFill>
                  <a:srgbClr val="FF0000"/>
                </a:solidFill>
              </a:rPr>
              <a:t>D.1. Toplumsal Katkı Süreçlerinin Yönetimi ve Toplumsal Katkı Kaynakları</a:t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/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D.1.1. Toplumsal katkı süreçlerinin yönetimi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/>
              <a:t>Kurumun toplumsal katkı politikası kurumun toplumsal katkı süreçlerinin yönetimi ve </a:t>
            </a:r>
            <a:r>
              <a:rPr lang="tr-TR" sz="2400" dirty="0" err="1" smtClean="0"/>
              <a:t>organizasyonel</a:t>
            </a:r>
            <a:r>
              <a:rPr lang="tr-TR" sz="2400" dirty="0" smtClean="0"/>
              <a:t> yapısı kurumsallaşmıştır.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Toplumsal katkı süreçlerinin yönetim ve </a:t>
            </a:r>
            <a:r>
              <a:rPr lang="tr-TR" sz="2400" dirty="0" err="1" smtClean="0"/>
              <a:t>organizasyonel</a:t>
            </a:r>
            <a:r>
              <a:rPr lang="tr-TR" sz="2400" dirty="0" smtClean="0"/>
              <a:t> yapısı kurumun toplumsal katkı politikası ile uyumlu olması, görev tanımlarının belirlenmesi,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Yapının işlerliğinin izlenmesi ve bağlı iyileştirmelerin gerçekleştirilmesi.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4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D.1.2. Kaynaklar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/>
              <a:t>Toplumsal katkı etkinliklerine ayrılan kaynakların (mali, fiziksel, insan gücü) belirlenmiş, paylaşılmış olması ve kurumsallaşmış olması,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İzlenmesi ve değerlendirilmesi.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681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017" y="365125"/>
            <a:ext cx="12150437" cy="1325563"/>
          </a:xfrm>
        </p:spPr>
        <p:txBody>
          <a:bodyPr>
            <a:no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/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FF0000"/>
                </a:solidFill>
              </a:rPr>
              <a:t>D.2. Toplumsal Katkı Performansı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FF0000"/>
                </a:solidFill>
              </a:rPr>
              <a:t>D.2.1.Toplumsal katkı performansının izlenmesi ve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FF0000"/>
                </a:solidFill>
              </a:rPr>
              <a:t>değerlendirilmesi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2036618"/>
            <a:ext cx="10178322" cy="384297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/>
              <a:t>Sürdürülebilir</a:t>
            </a:r>
            <a:r>
              <a:rPr lang="tr-TR" sz="2400" dirty="0" smtClean="0"/>
              <a:t> Kalkınma Amaçları ile uyumlu, </a:t>
            </a:r>
            <a:r>
              <a:rPr lang="tr-TR" sz="2400" b="1" dirty="0" smtClean="0"/>
              <a:t>dezavantajlı gruplar </a:t>
            </a:r>
            <a:r>
              <a:rPr lang="tr-TR" sz="2400" dirty="0" smtClean="0"/>
              <a:t>dahil toplumun ve çevrenin ihtiyaçlarına cevap verebilen ve değer yaratan toplumsal katkı faaliyetlerinde bulunulması, </a:t>
            </a:r>
          </a:p>
          <a:p>
            <a:pPr algn="just">
              <a:lnSpc>
                <a:spcPct val="150000"/>
              </a:lnSpc>
            </a:pPr>
            <a:r>
              <a:rPr lang="tr-TR" sz="2400" b="1" dirty="0" smtClean="0"/>
              <a:t>Ulusal ve uluslararası </a:t>
            </a:r>
            <a:r>
              <a:rPr lang="tr-TR" sz="2400" dirty="0" smtClean="0"/>
              <a:t>düzeyde kurumsal </a:t>
            </a:r>
            <a:r>
              <a:rPr lang="tr-TR" sz="2400" b="1" dirty="0" smtClean="0"/>
              <a:t>iş birlikleri</a:t>
            </a:r>
            <a:r>
              <a:rPr lang="tr-TR" sz="2400" dirty="0" smtClean="0"/>
              <a:t>, çeşitli kamu kurum ve kuruluşlarına yapılan görevlendirmeler ile kurumun bünyesinde yer alan birimler aracılığıyla yürütülen </a:t>
            </a:r>
            <a:r>
              <a:rPr lang="tr-TR" sz="2400" b="1" dirty="0" smtClean="0"/>
              <a:t>eğitim, hizmet, araştırma, danışmanlık </a:t>
            </a:r>
            <a:r>
              <a:rPr lang="tr-TR" sz="2400" dirty="0" smtClean="0"/>
              <a:t>vb. toplumsal katkı faaliyetlerinin izlenmesi,</a:t>
            </a:r>
          </a:p>
        </p:txBody>
      </p:sp>
    </p:spTree>
    <p:extLst>
      <p:ext uri="{BB962C8B-B14F-4D97-AF65-F5344CB8AC3E}">
        <p14:creationId xmlns:p14="http://schemas.microsoft.com/office/powerpoint/2010/main" val="32641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8732" t="9091" r="10980" b="51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1" y="959042"/>
            <a:ext cx="9601196" cy="130386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57745" y="2576944"/>
            <a:ext cx="8769928" cy="3298923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41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9091" r="1824" b="1534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ağ Ok 4"/>
          <p:cNvSpPr/>
          <p:nvPr/>
        </p:nvSpPr>
        <p:spPr>
          <a:xfrm>
            <a:off x="1108364" y="6179127"/>
            <a:ext cx="1551709" cy="26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1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5"/>
            <a:ext cx="12926291" cy="1325563"/>
          </a:xfrm>
        </p:spPr>
        <p:txBody>
          <a:bodyPr>
            <a:normAutofit fontScale="90000"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/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rgbClr val="FF0000"/>
                </a:solidFill>
              </a:rPr>
              <a:t/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rgbClr val="FF0000"/>
                </a:solidFill>
              </a:rPr>
              <a:t/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FF0000"/>
                </a:solidFill>
              </a:rPr>
              <a:t>D.2.1.Toplumsal </a:t>
            </a:r>
            <a:r>
              <a:rPr lang="tr-TR" sz="3200" b="1" dirty="0">
                <a:solidFill>
                  <a:srgbClr val="FF0000"/>
                </a:solidFill>
              </a:rPr>
              <a:t>katkı performansının izlenmesi </a:t>
            </a:r>
            <a:r>
              <a:rPr lang="tr-TR" sz="3200" b="1" dirty="0" smtClean="0">
                <a:solidFill>
                  <a:srgbClr val="FF0000"/>
                </a:solidFill>
              </a:rPr>
              <a:t>ve değerlendirilmesi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/>
              <a:t>İzleme mekanizma </a:t>
            </a:r>
            <a:r>
              <a:rPr lang="tr-TR" sz="2400" dirty="0" smtClean="0"/>
              <a:t>ve süreçlerinin yerleşik ve sürdürülebilirliği, </a:t>
            </a:r>
          </a:p>
          <a:p>
            <a:pPr algn="just">
              <a:lnSpc>
                <a:spcPct val="150000"/>
              </a:lnSpc>
            </a:pPr>
            <a:r>
              <a:rPr lang="tr-TR" sz="2400" b="1" dirty="0" smtClean="0"/>
              <a:t>İyileştirme </a:t>
            </a:r>
            <a:r>
              <a:rPr lang="tr-TR" sz="2400" dirty="0" smtClean="0"/>
              <a:t>adımlarının kanıtlarının varlığı.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194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370</Words>
  <Application>Microsoft Office PowerPoint</Application>
  <PresentationFormat>Geniş ekran</PresentationFormat>
  <Paragraphs>73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Arial</vt:lpstr>
      <vt:lpstr>Calibri</vt:lpstr>
      <vt:lpstr>Garamond</vt:lpstr>
      <vt:lpstr>Organik</vt:lpstr>
      <vt:lpstr>Katılım Formu İçin Lütfen QR Kodu Okutunuz</vt:lpstr>
      <vt:lpstr>TOPLUMSAL KATKI</vt:lpstr>
      <vt:lpstr>PowerPoint Sunusu</vt:lpstr>
      <vt:lpstr>D.1. Toplumsal Katkı Süreçlerinin Yönetimi ve Toplumsal Katkı Kaynakları  D.1.1. Toplumsal katkı süreçlerinin yönetimi</vt:lpstr>
      <vt:lpstr> D.1.2. Kaynaklar</vt:lpstr>
      <vt:lpstr> D.2. Toplumsal Katkı Performansı D.2.1.Toplumsal katkı performansının izlenmesi ve  değerlendirilmesi</vt:lpstr>
      <vt:lpstr>PowerPoint Sunusu</vt:lpstr>
      <vt:lpstr>PowerPoint Sunusu</vt:lpstr>
      <vt:lpstr>   D.2.1.Toplumsal katkı performansının izlenmesi ve değerlendirilmesi</vt:lpstr>
      <vt:lpstr>YÖKAK Toplumsal Katkı Kalite Göstergeleri</vt:lpstr>
      <vt:lpstr>YÖK İzleme ve Değerlendirme Göstergeleri (Karne)</vt:lpstr>
      <vt:lpstr>YÖK İzleme ve Değerlendirme Göstergeleri (Karne)</vt:lpstr>
      <vt:lpstr>YÖK İzleme ve Değerlendirme Göstergeleri (Karne)</vt:lpstr>
      <vt:lpstr>ÖZETLE;</vt:lpstr>
      <vt:lpstr>Süreç Takipleri İçin KYS;</vt:lpstr>
      <vt:lpstr>KYS Yetkisi</vt:lpstr>
      <vt:lpstr>PowerPoint Sunusu</vt:lpstr>
      <vt:lpstr>Gösterge Menüsü</vt:lpstr>
      <vt:lpstr>Gösterge Menüsü</vt:lpstr>
      <vt:lpstr>PUKÖ Menüsü</vt:lpstr>
      <vt:lpstr>PUKÖ Menüsü</vt:lpstr>
      <vt:lpstr>Örnek PUKÖ Döngüsü(Kapalı)</vt:lpstr>
      <vt:lpstr>Örnek PUKÖ Döngüsü (Açık)</vt:lpstr>
      <vt:lpstr>Birim İç Değerlendirme Rapor Menüsü</vt:lpstr>
      <vt:lpstr>Birim İç Değerlendirme Rapor Menüsü</vt:lpstr>
      <vt:lpstr>Birim İç Değerlendirme Rapor Menüsü</vt:lpstr>
      <vt:lpstr>Rubrik Değerlendirme</vt:lpstr>
      <vt:lpstr>Toplantı Kayıt Menüsü</vt:lpstr>
      <vt:lpstr>  Değerlendirme Anketi İçin Lütfen QR Kodu Okutunuz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KATKI</dc:title>
  <dc:creator>Windows Kullanıcısı</dc:creator>
  <cp:lastModifiedBy>casper</cp:lastModifiedBy>
  <cp:revision>16</cp:revision>
  <dcterms:created xsi:type="dcterms:W3CDTF">2022-02-15T19:39:27Z</dcterms:created>
  <dcterms:modified xsi:type="dcterms:W3CDTF">2022-02-18T06:26:11Z</dcterms:modified>
</cp:coreProperties>
</file>